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0956" autoAdjust="0"/>
    <p:restoredTop sz="94622" autoAdjust="0"/>
  </p:normalViewPr>
  <p:slideViewPr>
    <p:cSldViewPr>
      <p:cViewPr>
        <p:scale>
          <a:sx n="50" d="100"/>
          <a:sy n="50" d="100"/>
        </p:scale>
        <p:origin x="-29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10.2.2020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10.2.2020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#2b5adc, #ffffff, #242424, #2b5adc, #ffffff, #ef5747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43999"/>
          </a:blip>
          <a:srcRect/>
          <a:stretch>
            <a:fillRect/>
          </a:stretch>
        </p:blipFill>
        <p:spPr>
          <a:xfrm>
            <a:off x="9089683" y="2781638"/>
            <a:ext cx="8874551" cy="88745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170035"/>
            <a:ext cx="16935534" cy="6561773"/>
            <a:chOff x="0" y="0"/>
            <a:chExt cx="22580712" cy="8749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0"/>
              <a:ext cx="22580712" cy="5065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44"/>
                </a:lnSpc>
              </a:pPr>
              <a:r>
                <a:rPr lang="en-US" sz="11200">
                  <a:solidFill>
                    <a:srgbClr val="2B5ADC"/>
                  </a:solidFill>
                  <a:latin typeface="HK Grotesk Bold Bold"/>
                </a:rPr>
                <a:t>Making the world </a:t>
              </a:r>
              <a:r>
                <a:rPr lang="en-US" sz="11200">
                  <a:solidFill>
                    <a:srgbClr val="00B44B"/>
                  </a:solidFill>
                  <a:latin typeface="HK Grotesk Bold Bold"/>
                </a:rPr>
                <a:t>green</a:t>
              </a:r>
              <a:r>
                <a:rPr lang="en-US" sz="11200">
                  <a:solidFill>
                    <a:srgbClr val="2B5ADC"/>
                  </a:solidFill>
                  <a:latin typeface="HK Grotesk Bold Bold"/>
                </a:rPr>
                <a:t> one </a:t>
              </a:r>
              <a:r>
                <a:rPr lang="en-US" sz="11200">
                  <a:solidFill>
                    <a:srgbClr val="00B44B"/>
                  </a:solidFill>
                  <a:latin typeface="HK Grotesk Bold Bold"/>
                </a:rPr>
                <a:t>BIOplastic</a:t>
              </a:r>
              <a:r>
                <a:rPr lang="en-US" sz="11200">
                  <a:solidFill>
                    <a:srgbClr val="2B5ADC"/>
                  </a:solidFill>
                  <a:latin typeface="HK Grotesk Bold Bold"/>
                </a:rPr>
                <a:t> at a time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77645"/>
              <a:ext cx="15416446" cy="3071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">
                  <a:solidFill>
                    <a:srgbClr val="2B5ADC"/>
                  </a:solidFill>
                  <a:latin typeface="HK Grotesk Medium"/>
                </a:rPr>
                <a:t>Arcemo, Micaella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">
                  <a:solidFill>
                    <a:srgbClr val="2B5ADC"/>
                  </a:solidFill>
                  <a:latin typeface="HK Grotesk Medium"/>
                </a:rPr>
                <a:t>Quimio, Christine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">
                  <a:solidFill>
                    <a:srgbClr val="2B5ADC"/>
                  </a:solidFill>
                  <a:latin typeface="HK Grotesk Medium"/>
                </a:rPr>
                <a:t>Robles, Ronnel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">
                  <a:solidFill>
                    <a:srgbClr val="2B5ADC"/>
                  </a:solidFill>
                  <a:latin typeface="HK Grotesk Medium"/>
                </a:rPr>
                <a:t>Tolentino, Nicole</a:t>
              </a:r>
            </a:p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u="none" spc="28">
                  <a:solidFill>
                    <a:srgbClr val="2B5ADC"/>
                  </a:solidFill>
                  <a:latin typeface="HK Grotesk Medium"/>
                </a:rPr>
                <a:t>LPU - Laguna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43103" y="8182361"/>
            <a:ext cx="2261713" cy="2266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15466" y="6333692"/>
            <a:ext cx="41148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44000" y="7420493"/>
            <a:ext cx="2866507" cy="28665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28766" y="6584347"/>
            <a:ext cx="4114800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3136906">
            <a:off x="2567907" y="-51631"/>
            <a:ext cx="3337915" cy="33379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6219206" y="455233"/>
            <a:ext cx="1648579" cy="178596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8467565">
            <a:off x="6970163" y="641376"/>
            <a:ext cx="2654315" cy="26543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110147">
            <a:off x="10640834" y="784682"/>
            <a:ext cx="2367702" cy="2367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809" b="138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3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894143"/>
            <a:ext cx="13556728" cy="483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2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HK Grotesk Bold"/>
              </a:rPr>
              <a:t>The bioplastic dissolves in water and it can be a sustainable source of income for the people.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811">
            <a:off x="11353250" y="8013263"/>
            <a:ext cx="41148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320811">
            <a:off x="14527475" y="5468724"/>
            <a:ext cx="411480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811">
            <a:off x="17672966" y="2806057"/>
            <a:ext cx="41148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178894">
            <a:off x="14912011" y="4439945"/>
            <a:ext cx="4018649" cy="4018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3614898">
            <a:off x="13417307" y="7929399"/>
            <a:ext cx="2568149" cy="25681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811">
            <a:off x="14245171" y="8013263"/>
            <a:ext cx="4114800" cy="411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320811">
            <a:off x="17419396" y="5468724"/>
            <a:ext cx="411480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811">
            <a:off x="17287927" y="8013263"/>
            <a:ext cx="4114800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353250" y="519403"/>
            <a:ext cx="41148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l="65980" r="4884"/>
          <a:stretch>
            <a:fillRect/>
          </a:stretch>
        </p:blipFill>
        <p:spPr>
          <a:xfrm>
            <a:off x="7462991" y="4656361"/>
            <a:ext cx="5164503" cy="79767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8700" y="1095375"/>
            <a:ext cx="9490029" cy="18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84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HK Grotesk Bold"/>
              </a:rPr>
              <a:t>How is it different</a:t>
            </a:r>
          </a:p>
          <a:p>
            <a:pPr marL="0" lvl="0" indent="0" algn="l">
              <a:lnSpc>
                <a:spcPts val="7085"/>
              </a:lnSpc>
              <a:spcBef>
                <a:spcPct val="0"/>
              </a:spcBef>
            </a:pPr>
            <a:r>
              <a:rPr lang="en-US" sz="6500" u="none">
                <a:solidFill>
                  <a:srgbClr val="FFFFFF"/>
                </a:solidFill>
                <a:latin typeface="HK Grotesk Bold"/>
              </a:rPr>
              <a:t>from the others?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 l="65980" r="4884"/>
          <a:stretch>
            <a:fillRect/>
          </a:stretch>
        </p:blipFill>
        <p:spPr>
          <a:xfrm>
            <a:off x="1028700" y="7038986"/>
            <a:ext cx="5977308" cy="92321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924358"/>
            <a:ext cx="3917697" cy="60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4237">
                <a:solidFill>
                  <a:srgbClr val="FFFFFF"/>
                </a:solidFill>
                <a:latin typeface="HK Grotesk Bold Bold"/>
              </a:rPr>
              <a:t>(RFI, 2019)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8034" b="130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7000"/>
          </a:blip>
          <a:srcRect/>
          <a:stretch>
            <a:fillRect/>
          </a:stretch>
        </p:blipFill>
        <p:spPr>
          <a:xfrm>
            <a:off x="0" y="133414"/>
            <a:ext cx="10302138" cy="103021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5293" y="1028700"/>
            <a:ext cx="8211553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449645" y="1028700"/>
            <a:ext cx="7809655" cy="3578022"/>
            <a:chOff x="0" y="0"/>
            <a:chExt cx="10412873" cy="4770697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0412873" cy="326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9435"/>
                </a:lnSpc>
                <a:spcBef>
                  <a:spcPct val="0"/>
                </a:spcBef>
              </a:pPr>
              <a:r>
                <a:rPr lang="en-US" sz="8499" u="none">
                  <a:solidFill>
                    <a:srgbClr val="FFFFFF"/>
                  </a:solidFill>
                  <a:latin typeface="HK Grotesk Bold Bold"/>
                </a:rPr>
                <a:t>Business Opportunity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65980" r="4884"/>
            <a:stretch>
              <a:fillRect/>
            </a:stretch>
          </p:blipFill>
          <p:spPr>
            <a:xfrm rot="-10800000">
              <a:off x="3154838" y="3649665"/>
              <a:ext cx="7258035" cy="1121032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54692" y="7480200"/>
            <a:ext cx="1712343" cy="17123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342883" y="5709999"/>
            <a:ext cx="1916417" cy="19164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215280" y="4398050"/>
            <a:ext cx="1490901" cy="14909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15280" y="4538901"/>
            <a:ext cx="6044020" cy="117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Long background with Seaweed Farming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1558" y="6103892"/>
            <a:ext cx="6044020" cy="117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Create local job opportunities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54912" y="7731773"/>
            <a:ext cx="4704388" cy="117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Potential to expand economic growth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82564"/>
            <a:ext cx="9152127" cy="10452128"/>
          </a:xfrm>
          <a:prstGeom prst="rect">
            <a:avLst/>
          </a:prstGeom>
          <a:solidFill>
            <a:srgbClr val="2B5A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2950"/>
          <a:stretch>
            <a:fillRect/>
          </a:stretch>
        </p:blipFill>
        <p:spPr>
          <a:xfrm>
            <a:off x="9144000" y="0"/>
            <a:ext cx="12651198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95000"/>
          </a:blip>
          <a:srcRect r="55416" b="35073"/>
          <a:stretch>
            <a:fillRect/>
          </a:stretch>
        </p:blipFill>
        <p:spPr>
          <a:xfrm rot="5400000">
            <a:off x="11873247" y="-2719325"/>
            <a:ext cx="11919168" cy="173578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4500" y="3636413"/>
            <a:ext cx="8229600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23952"/>
          <a:stretch>
            <a:fillRect/>
          </a:stretch>
        </p:blipFill>
        <p:spPr>
          <a:xfrm>
            <a:off x="-5998464" y="-478387"/>
            <a:ext cx="15132542" cy="108145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95000"/>
          </a:blip>
          <a:srcRect t="30686" r="55416" b="35073"/>
          <a:stretch>
            <a:fillRect/>
          </a:stretch>
        </p:blipFill>
        <p:spPr>
          <a:xfrm rot="5400000">
            <a:off x="-1382623" y="1329468"/>
            <a:ext cx="11919168" cy="915392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151424"/>
            <a:ext cx="6820165" cy="4599789"/>
            <a:chOff x="0" y="0"/>
            <a:chExt cx="9093554" cy="6133052"/>
          </a:xfrm>
        </p:grpSpPr>
        <p:sp>
          <p:nvSpPr>
            <p:cNvPr id="9" name="TextBox 9"/>
            <p:cNvSpPr txBox="1"/>
            <p:nvPr/>
          </p:nvSpPr>
          <p:spPr>
            <a:xfrm>
              <a:off x="0" y="66675"/>
              <a:ext cx="9093554" cy="2355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75"/>
                </a:lnSpc>
              </a:pPr>
              <a:r>
                <a:rPr lang="en-US" sz="6399">
                  <a:solidFill>
                    <a:srgbClr val="FFFFFF"/>
                  </a:solidFill>
                  <a:latin typeface="HK Grotesk Bold"/>
                </a:rPr>
                <a:t>Market Size Potential Growth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82893"/>
              <a:ext cx="9093554" cy="3150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36">
                  <a:solidFill>
                    <a:srgbClr val="FFFFFF"/>
                  </a:solidFill>
                  <a:latin typeface="HK Grotesk Medium"/>
                </a:rPr>
                <a:t>The global biodegradable plastics market size is projected to reach USD 6.73 billion by 2025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41477" y="2815673"/>
            <a:ext cx="6441320" cy="6140815"/>
            <a:chOff x="-1" y="-39800"/>
            <a:chExt cx="8588426" cy="8187753"/>
          </a:xfrm>
        </p:grpSpPr>
        <p:sp>
          <p:nvSpPr>
            <p:cNvPr id="12" name="TextBox 12"/>
            <p:cNvSpPr txBox="1"/>
            <p:nvPr/>
          </p:nvSpPr>
          <p:spPr>
            <a:xfrm>
              <a:off x="-1" y="-39800"/>
              <a:ext cx="8588425" cy="2355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75"/>
                </a:lnSpc>
                <a:spcBef>
                  <a:spcPct val="0"/>
                </a:spcBef>
              </a:pPr>
              <a:r>
                <a:rPr lang="en-US" sz="6399" u="none" dirty="0">
                  <a:solidFill>
                    <a:srgbClr val="FFFFFF"/>
                  </a:solidFill>
                  <a:latin typeface="HK Grotesk Bold"/>
                </a:rPr>
                <a:t>Plastic Bag Ban in BARMM offices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411285"/>
              <a:ext cx="8588425" cy="4736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spc="36" dirty="0">
                  <a:solidFill>
                    <a:srgbClr val="FFFFFF"/>
                  </a:solidFill>
                  <a:latin typeface="HK Grotesk Medium"/>
                </a:rPr>
                <a:t>By the use of seaweed </a:t>
              </a:r>
              <a:r>
                <a:rPr lang="en-US" sz="3600" u="none" spc="36" dirty="0" err="1">
                  <a:solidFill>
                    <a:srgbClr val="FFFFFF"/>
                  </a:solidFill>
                  <a:latin typeface="HK Grotesk Medium"/>
                </a:rPr>
                <a:t>bioplastics</a:t>
              </a:r>
              <a:r>
                <a:rPr lang="en-US" sz="3600" u="none" spc="36" dirty="0">
                  <a:solidFill>
                    <a:srgbClr val="FFFFFF"/>
                  </a:solidFill>
                  <a:latin typeface="HK Grotesk Medium"/>
                </a:rPr>
                <a:t>, businesses will still be able to provide convenient and cheap packaging to customers that will not let businesses disobey the law.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28700" y="3853081"/>
            <a:ext cx="16230600" cy="2580837"/>
            <a:chOff x="0" y="0"/>
            <a:chExt cx="359410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12988" y="5015246"/>
            <a:ext cx="5271754" cy="527175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063497" y="-689225"/>
            <a:ext cx="4114800" cy="411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 l="65980" r="4884"/>
          <a:stretch>
            <a:fillRect/>
          </a:stretch>
        </p:blipFill>
        <p:spPr>
          <a:xfrm>
            <a:off x="10679578" y="1963346"/>
            <a:ext cx="3749428" cy="5791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1918" y="1104900"/>
            <a:ext cx="8726511" cy="143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0"/>
              </a:lnSpc>
            </a:pPr>
            <a:r>
              <a:rPr lang="en-US" sz="10000">
                <a:solidFill>
                  <a:srgbClr val="FFFFFF"/>
                </a:solidFill>
                <a:latin typeface="Lemon Tuesday Bold"/>
              </a:rPr>
              <a:t>Timing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65980" r="4884"/>
          <a:stretch>
            <a:fillRect/>
          </a:stretch>
        </p:blipFill>
        <p:spPr>
          <a:xfrm>
            <a:off x="1028700" y="2542460"/>
            <a:ext cx="3749428" cy="579114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1918" y="8082501"/>
            <a:ext cx="6195239" cy="42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r>
              <a:rPr lang="en-US" sz="2941" dirty="0">
                <a:solidFill>
                  <a:srgbClr val="FFFFFF"/>
                </a:solidFill>
                <a:latin typeface="HK Grotesk Bold Bold"/>
              </a:rPr>
              <a:t>(Research and Markets, 2018)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79578" y="9277350"/>
            <a:ext cx="6195239" cy="42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5"/>
              </a:lnSpc>
            </a:pPr>
            <a:r>
              <a:rPr lang="en-US" sz="2941">
                <a:solidFill>
                  <a:srgbClr val="FFFFFF"/>
                </a:solidFill>
                <a:latin typeface="HK Grotesk Bold Bold"/>
              </a:rPr>
              <a:t>(Policar, 2019)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21843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202277" y="-7407657"/>
            <a:ext cx="11919168" cy="267344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01341" y="3346260"/>
            <a:ext cx="9233372" cy="169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64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Seaweeds are a </a:t>
            </a:r>
            <a:r>
              <a:rPr lang="en-US" sz="5600" u="none">
                <a:solidFill>
                  <a:srgbClr val="FFFFFF"/>
                </a:solidFill>
                <a:latin typeface="HK Grotesk Bold Bold"/>
              </a:rPr>
              <a:t>viable source</a:t>
            </a:r>
            <a:r>
              <a:rPr lang="en-US" sz="5600" u="none">
                <a:solidFill>
                  <a:srgbClr val="FFFFFF"/>
                </a:solidFill>
                <a:latin typeface="HK Grotesk Bold"/>
              </a:rPr>
              <a:t> for creating bioplastics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65980" r="4884"/>
          <a:stretch>
            <a:fillRect/>
          </a:stretch>
        </p:blipFill>
        <p:spPr>
          <a:xfrm>
            <a:off x="11650322" y="3890760"/>
            <a:ext cx="4457606" cy="68849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01341" y="5505612"/>
            <a:ext cx="9233372" cy="169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64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It will help reduce risk of plastic crisis globally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65980" r="4884"/>
          <a:stretch>
            <a:fillRect/>
          </a:stretch>
        </p:blipFill>
        <p:spPr>
          <a:xfrm>
            <a:off x="11377107" y="6008776"/>
            <a:ext cx="4457606" cy="6884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01341" y="7563477"/>
            <a:ext cx="9233372" cy="169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64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It will raise the economic activity of BARMM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65980" r="4884"/>
          <a:stretch>
            <a:fillRect/>
          </a:stretch>
        </p:blipFill>
        <p:spPr>
          <a:xfrm>
            <a:off x="9945336" y="7934970"/>
            <a:ext cx="6162591" cy="9518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769271" y="1123950"/>
            <a:ext cx="9490029" cy="1233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591"/>
              </a:lnSpc>
              <a:spcBef>
                <a:spcPct val="0"/>
              </a:spcBef>
            </a:pPr>
            <a:r>
              <a:rPr lang="en-US" sz="8799" u="none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07927" y="3567301"/>
            <a:ext cx="1216603" cy="125274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07927" y="5726654"/>
            <a:ext cx="1216603" cy="12527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07927" y="7784519"/>
            <a:ext cx="1216603" cy="1252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369" b="98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202277" y="-7407657"/>
            <a:ext cx="11919168" cy="26734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17645" y="5856393"/>
            <a:ext cx="3634793" cy="393769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749124"/>
            <a:ext cx="8820550" cy="5509176"/>
            <a:chOff x="0" y="47625"/>
            <a:chExt cx="11760733" cy="7345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25"/>
              <a:ext cx="11760733" cy="914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32"/>
                </a:lnSpc>
                <a:spcBef>
                  <a:spcPct val="0"/>
                </a:spcBef>
              </a:pPr>
              <a:r>
                <a:rPr lang="en-US" sz="4800" u="none">
                  <a:solidFill>
                    <a:srgbClr val="FFFFFF"/>
                  </a:solidFill>
                  <a:latin typeface="HK Grotesk Bold"/>
                </a:rPr>
                <a:t>Company Address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53584"/>
              <a:ext cx="11760733" cy="1273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30">
                  <a:solidFill>
                    <a:srgbClr val="FFFFFF"/>
                  </a:solidFill>
                  <a:latin typeface="HK Grotesk Medium"/>
                </a:rPr>
                <a:t>KM. 54 National Hi-way, Makiling, Calamba City, Laguna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37152"/>
              <a:ext cx="11760733" cy="9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32"/>
                </a:lnSpc>
                <a:spcBef>
                  <a:spcPct val="0"/>
                </a:spcBef>
              </a:pPr>
              <a:r>
                <a:rPr lang="en-US" sz="4800" u="none">
                  <a:solidFill>
                    <a:srgbClr val="FFFFFF"/>
                  </a:solidFill>
                  <a:latin typeface="HK Grotesk Bold"/>
                </a:rPr>
                <a:t>Website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62955"/>
              <a:ext cx="11760733" cy="63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u="none" spc="30">
                  <a:solidFill>
                    <a:srgbClr val="FFFFFF"/>
                  </a:solidFill>
                  <a:latin typeface="HK Grotesk Medium"/>
                </a:rPr>
                <a:t>lpulaguna.edu.ph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54838"/>
              <a:ext cx="11760733" cy="914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32"/>
                </a:lnSpc>
                <a:spcBef>
                  <a:spcPct val="0"/>
                </a:spcBef>
              </a:pPr>
              <a:r>
                <a:rPr lang="en-US" sz="4800" u="none">
                  <a:solidFill>
                    <a:srgbClr val="FFFFFF"/>
                  </a:solidFill>
                  <a:latin typeface="HK Grotesk Bold"/>
                </a:rPr>
                <a:t>Phone Number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60798"/>
              <a:ext cx="11760733" cy="616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30" dirty="0" smtClean="0">
                  <a:solidFill>
                    <a:srgbClr val="FFFFFF"/>
                  </a:solidFill>
                  <a:latin typeface="HK Grotesk Medium"/>
                </a:rPr>
                <a:t>(049) 502 8946</a:t>
              </a:r>
              <a:endParaRPr lang="en-US" sz="3000" u="none" spc="30" dirty="0">
                <a:solidFill>
                  <a:srgbClr val="FFFFFF"/>
                </a:solidFill>
                <a:latin typeface="HK Grotesk Mediu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16230600" cy="2261785"/>
            <a:chOff x="0" y="0"/>
            <a:chExt cx="21640800" cy="301571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80975"/>
              <a:ext cx="21640800" cy="1999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00"/>
                </a:lnSpc>
                <a:spcBef>
                  <a:spcPct val="0"/>
                </a:spcBef>
              </a:pPr>
              <a:r>
                <a:rPr lang="en-US" sz="9000" u="none">
                  <a:solidFill>
                    <a:srgbClr val="FFFFFF"/>
                  </a:solidFill>
                  <a:latin typeface="Lemon Tuesday"/>
                </a:rPr>
                <a:t>Get In Touch With Us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65980" r="4884"/>
            <a:stretch>
              <a:fillRect/>
            </a:stretch>
          </p:blipFill>
          <p:spPr>
            <a:xfrm>
              <a:off x="0" y="1894681"/>
              <a:ext cx="7258035" cy="1121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83449"/>
            <a:ext cx="16230600" cy="8120103"/>
            <a:chOff x="0" y="0"/>
            <a:chExt cx="21640800" cy="10826804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21640800" cy="9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32"/>
                </a:lnSpc>
                <a:spcBef>
                  <a:spcPct val="0"/>
                </a:spcBef>
              </a:pPr>
              <a:r>
                <a:rPr lang="en-US" sz="4800" u="none">
                  <a:solidFill>
                    <a:srgbClr val="FFFFFF"/>
                  </a:solidFill>
                  <a:latin typeface="HK Grotesk Bold"/>
                </a:rPr>
                <a:t>References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92478"/>
              <a:ext cx="21640800" cy="9634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BPI-ARMM (2017). Seaweed Farmers Struggle as the Seaweed Industry Grows. AGRICULTURE. Retrieved on February 5, 2020 from http://www.ndbcnews.com.ph/news/seaweed-farmers-struggle-seaweed-industry-grows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Dy, R. T. (2019, January 28). The poverty challenge of Bangsamoro. Retrieved from https://business.inquirer.net/264224/the-poverty-challenge-of-bangsamoro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Fernandez, I., Baunto, A., &amp; Villasper, J. (2019). Open Data for the Bangsamoro Transition Practical Notes on Using Geospatial and Statistical Data for Decision-Making. The Asia Foundation, 1-23. DOI: 10.13140/RG.2.2.32445.41445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Fernandez, H (2015). Tawi-Tawi Seaweed Farms. Retrieved on February 5, 2020 from https://indaydiaries.wordpress.com/2015/06/17/tawi-tawi-seaweed-farms/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Gaia. (2019, March 8). Plastics Exposed: How Waste Assessments and Brand Audits are Helping Philippine Cities Fight Plastic Pollution. Retrieved from https://www.no-burn.org/waba2019/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Macaraeg, P. (2019). How Going Zero Waste is Addressing PH's Plastic Pollution. Rappler PH. Retrieved on February 5, 2020 from rappler.com/science-nature/environment/239891-how-going-zero-waste-address-philippines-plastic-pollution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Policar, D. (2019, July 2). Single-use plastic banned in BARMM government offices. Retrieved from https://www.pressreader.com/philippines/bandera-mindanao/20190702/281547997439631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Research and Markets. (2018, November 5). Global Biodegradable Plastics Market Report 2018-2025 - Market Size is Projected to Reach USD 6.73 Billion. Retrieved from https://www.globenewswire.com/news-release/2018/11/05/1645081/0/en/Global-Biodegradable-Plastics-Market-Report-2018-2025-Market-Size-is-Projected-to-Reach-USD-6-73-Billion.html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RFI. (2019, August 8). Young scientist creates bio-plastic from mango peels and seaweed. Retrieved from https://www.rfi.fr/en/asia-pacific/20190807-philippines-scientist-bio-plastic-mango-peels-and-seaweed-environment-science</a:t>
              </a: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endParaRPr lang="en-US" sz="1700" u="none" spc="17">
                <a:solidFill>
                  <a:srgbClr val="FFFFFF"/>
                </a:solidFill>
                <a:latin typeface="HK Grotesk Medium"/>
              </a:endParaRPr>
            </a:p>
            <a:p>
              <a:pPr marL="0" lvl="0" indent="0"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 u="none" spc="17">
                  <a:solidFill>
                    <a:srgbClr val="FFFFFF"/>
                  </a:solidFill>
                  <a:latin typeface="HK Grotesk Medium"/>
                </a:rPr>
                <a:t>UNDP (2016).  Coordinator for BARMM and Marine Plastic Litter. Retrieved on February 5, 2020 from https://jobs.undp.org/cj_view_job.cfm?cur_job_id=86182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53" t="1523" r="2232" b="15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78903" y="-4604664"/>
            <a:ext cx="18466903" cy="184669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369095"/>
            <a:ext cx="3013156" cy="30131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48250" y="3202880"/>
            <a:ext cx="6212598" cy="61836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343776">
            <a:off x="2117153" y="3993742"/>
            <a:ext cx="4468448" cy="40896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229962">
            <a:off x="11022595" y="5146057"/>
            <a:ext cx="3478814" cy="36176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286601" y="3907812"/>
            <a:ext cx="1823662" cy="182366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50562" y="1275933"/>
            <a:ext cx="6681925" cy="12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Problem #1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l="65980" r="4884"/>
          <a:stretch>
            <a:fillRect/>
          </a:stretch>
        </p:blipFill>
        <p:spPr>
          <a:xfrm>
            <a:off x="2350562" y="2111515"/>
            <a:ext cx="7065962" cy="10913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629018" y="3641236"/>
            <a:ext cx="6892435" cy="146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68"/>
              </a:lnSpc>
            </a:pPr>
            <a:r>
              <a:rPr lang="en-US" sz="4847">
                <a:solidFill>
                  <a:srgbClr val="FFFFFF"/>
                </a:solidFill>
                <a:latin typeface="HK Grotesk Bold Bold"/>
              </a:rPr>
              <a:t>plastic items get thrown out on a daily basis.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36187" y="1085850"/>
            <a:ext cx="4048498" cy="10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0"/>
              </a:lnSpc>
            </a:pPr>
            <a:r>
              <a:rPr lang="en-US" sz="7270">
                <a:solidFill>
                  <a:srgbClr val="FFFFFF"/>
                </a:solidFill>
                <a:latin typeface="HK Grotesk Bold Bold"/>
              </a:rPr>
              <a:t>Over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80738" y="1591691"/>
            <a:ext cx="6111519" cy="260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176"/>
              </a:lnSpc>
            </a:pPr>
            <a:r>
              <a:rPr lang="en-US" sz="18176">
                <a:solidFill>
                  <a:srgbClr val="FFFFFF"/>
                </a:solidFill>
                <a:latin typeface="HK Grotesk Bold Bold"/>
              </a:rPr>
              <a:t>256M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821424" y="8357541"/>
            <a:ext cx="4253652" cy="53364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91745" y="8357541"/>
            <a:ext cx="5909932" cy="125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45"/>
              </a:lnSpc>
            </a:pPr>
            <a:r>
              <a:rPr lang="en-US" sz="4156">
                <a:solidFill>
                  <a:srgbClr val="FF0000"/>
                </a:solidFill>
                <a:latin typeface="HK Grotesk Bold Bold"/>
              </a:rPr>
              <a:t>163 million</a:t>
            </a:r>
          </a:p>
          <a:p>
            <a:pPr algn="r">
              <a:lnSpc>
                <a:spcPts val="4945"/>
              </a:lnSpc>
            </a:pPr>
            <a:r>
              <a:rPr lang="en-US" sz="4156">
                <a:solidFill>
                  <a:srgbClr val="EFF0F2"/>
                </a:solidFill>
                <a:latin typeface="HK Grotesk Bold Bold"/>
              </a:rPr>
              <a:t>packet sachets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907196" y="8357541"/>
            <a:ext cx="4253652" cy="53364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461558" y="8357541"/>
            <a:ext cx="5909932" cy="125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156">
                <a:solidFill>
                  <a:srgbClr val="FF0000"/>
                </a:solidFill>
                <a:latin typeface="HK Grotesk Bold Bold"/>
              </a:rPr>
              <a:t>48 million</a:t>
            </a:r>
          </a:p>
          <a:p>
            <a:pPr algn="ctr">
              <a:lnSpc>
                <a:spcPts val="4945"/>
              </a:lnSpc>
            </a:pPr>
            <a:r>
              <a:rPr lang="en-US" sz="4156">
                <a:solidFill>
                  <a:srgbClr val="EFF0F2"/>
                </a:solidFill>
                <a:latin typeface="HK Grotesk Bold Bold"/>
              </a:rPr>
              <a:t>packet sachets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762002" y="8357541"/>
            <a:ext cx="4253652" cy="53364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120269" y="8357541"/>
            <a:ext cx="5909932" cy="125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156">
                <a:solidFill>
                  <a:srgbClr val="FF0000"/>
                </a:solidFill>
                <a:latin typeface="HK Grotesk Bold Bold"/>
              </a:rPr>
              <a:t>45 million</a:t>
            </a:r>
          </a:p>
          <a:p>
            <a:pPr algn="ctr">
              <a:lnSpc>
                <a:spcPts val="4945"/>
              </a:lnSpc>
            </a:pPr>
            <a:r>
              <a:rPr lang="en-US" sz="4156">
                <a:solidFill>
                  <a:srgbClr val="EFF0F2"/>
                </a:solidFill>
                <a:latin typeface="HK Grotesk Bold Bold"/>
              </a:rPr>
              <a:t>packet sachets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1028700"/>
            <a:ext cx="518244" cy="184059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0" name="TextBox 20"/>
          <p:cNvSpPr txBox="1"/>
          <p:nvPr/>
        </p:nvSpPr>
        <p:spPr>
          <a:xfrm>
            <a:off x="15615090" y="5144192"/>
            <a:ext cx="1906363" cy="36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50"/>
              </a:lnSpc>
            </a:pPr>
            <a:r>
              <a:rPr lang="en-US" sz="2567">
                <a:solidFill>
                  <a:srgbClr val="FFFFFF"/>
                </a:solidFill>
                <a:latin typeface="HK Grotesk Bold Bold"/>
              </a:rPr>
              <a:t>(Gaia, 2019)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319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5634376"/>
            <a:ext cx="6908994" cy="1426525"/>
            <a:chOff x="0" y="0"/>
            <a:chExt cx="1606767" cy="3317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6767" cy="331755"/>
            </a:xfrm>
            <a:custGeom>
              <a:avLst/>
              <a:gdLst/>
              <a:ahLst/>
              <a:cxnLst/>
              <a:rect l="l" t="t" r="r" b="b"/>
              <a:pathLst>
                <a:path w="1606767" h="331755">
                  <a:moveTo>
                    <a:pt x="0" y="0"/>
                  </a:moveTo>
                  <a:lnTo>
                    <a:pt x="1606767" y="0"/>
                  </a:lnTo>
                  <a:lnTo>
                    <a:pt x="1606767" y="331755"/>
                  </a:lnTo>
                  <a:lnTo>
                    <a:pt x="0" y="331755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96150" y="2119399"/>
            <a:ext cx="6082344" cy="5854309"/>
            <a:chOff x="30480" y="591820"/>
            <a:chExt cx="12736830" cy="12259310"/>
          </a:xfrm>
        </p:grpSpPr>
        <p:sp>
          <p:nvSpPr>
            <p:cNvPr id="6" name="Freeform 6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983" t="-242797" r="-517062" b="-564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167477" y="3436187"/>
            <a:ext cx="11223070" cy="135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8"/>
              </a:lnSpc>
            </a:pPr>
            <a:r>
              <a:rPr lang="en-US" sz="4800">
                <a:solidFill>
                  <a:srgbClr val="FFFFFF"/>
                </a:solidFill>
                <a:latin typeface="HK Grotesk Bold Bold"/>
              </a:rPr>
              <a:t>LGU's</a:t>
            </a:r>
          </a:p>
          <a:p>
            <a:pPr>
              <a:lnSpc>
                <a:spcPts val="5328"/>
              </a:lnSpc>
            </a:pPr>
            <a:r>
              <a:rPr lang="en-US" sz="4800">
                <a:solidFill>
                  <a:srgbClr val="FFFFFF"/>
                </a:solidFill>
                <a:latin typeface="HK Grotesk Bold Bold"/>
              </a:rPr>
              <a:t>LGU's with SWM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35253" y="2880627"/>
            <a:ext cx="2132225" cy="13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77"/>
              </a:lnSpc>
            </a:pPr>
            <a:r>
              <a:rPr lang="en-US" sz="9709">
                <a:solidFill>
                  <a:srgbClr val="00B44B"/>
                </a:solidFill>
                <a:latin typeface="HK Grotesk Bold Bold"/>
              </a:rPr>
              <a:t>119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35253" y="3769478"/>
            <a:ext cx="2132225" cy="13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777"/>
              </a:lnSpc>
            </a:pPr>
            <a:r>
              <a:rPr lang="en-US" sz="9709" dirty="0">
                <a:solidFill>
                  <a:srgbClr val="FF0000"/>
                </a:solidFill>
                <a:latin typeface="HK Grotesk Bold Bold"/>
              </a:rPr>
              <a:t>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563012"/>
            <a:ext cx="6908994" cy="180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02"/>
              </a:lnSpc>
            </a:pPr>
            <a:r>
              <a:rPr lang="en-US" sz="12704">
                <a:solidFill>
                  <a:srgbClr val="FF0000"/>
                </a:solidFill>
                <a:latin typeface="HK Grotesk Bold Bold"/>
              </a:rPr>
              <a:t>21% ratio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65980" r="4884"/>
          <a:stretch>
            <a:fillRect/>
          </a:stretch>
        </p:blipFill>
        <p:spPr>
          <a:xfrm>
            <a:off x="9065516" y="4500871"/>
            <a:ext cx="8823080" cy="136275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50562" y="1012968"/>
            <a:ext cx="11223070" cy="135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8"/>
              </a:lnSpc>
            </a:pPr>
            <a:r>
              <a:rPr lang="en-US" sz="4800">
                <a:solidFill>
                  <a:srgbClr val="FFFFFF"/>
                </a:solidFill>
                <a:latin typeface="HK Grotesk Bold Bold"/>
              </a:rPr>
              <a:t>Approved 10-year solid waste management plan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44692" y="7973708"/>
            <a:ext cx="1751458" cy="175145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9191786">
            <a:off x="2652628" y="7910370"/>
            <a:ext cx="4057650" cy="121729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42206" y="9492248"/>
            <a:ext cx="7301794" cy="48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8"/>
              </a:lnSpc>
            </a:pPr>
            <a:r>
              <a:rPr lang="en-US" sz="1800">
                <a:solidFill>
                  <a:srgbClr val="FFFFFF"/>
                </a:solidFill>
                <a:latin typeface="HK Grotesk Bold Bold"/>
              </a:rPr>
              <a:t>* Based on the Philippine Standard Geographic Code, as of March 2019</a:t>
            </a:r>
          </a:p>
          <a:p>
            <a:pPr>
              <a:lnSpc>
                <a:spcPts val="1998"/>
              </a:lnSpc>
            </a:pPr>
            <a:r>
              <a:rPr lang="en-US" sz="1800">
                <a:solidFill>
                  <a:srgbClr val="FFFFFF"/>
                </a:solidFill>
                <a:latin typeface="HK Grotesk Bold Bold"/>
              </a:rPr>
              <a:t>Source: National Solid Waste Management Commission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86082" y="7099001"/>
            <a:ext cx="11223070" cy="68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8"/>
              </a:lnSpc>
            </a:pPr>
            <a:r>
              <a:rPr lang="en-US" sz="4800">
                <a:solidFill>
                  <a:srgbClr val="FFFFFF"/>
                </a:solidFill>
                <a:latin typeface="HK Grotesk Bold Bold"/>
              </a:rPr>
              <a:t>(3rd to the last in the country)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8551" b="55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9760" y="7881498"/>
            <a:ext cx="1823672" cy="18236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9202" y="7614921"/>
            <a:ext cx="8978176" cy="146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8"/>
              </a:lnSpc>
            </a:pPr>
            <a:r>
              <a:rPr lang="en-US" sz="4847">
                <a:solidFill>
                  <a:srgbClr val="FFFFFF"/>
                </a:solidFill>
                <a:latin typeface="HK Grotesk Bold Bold"/>
              </a:rPr>
              <a:t>people in BARMM are considered poor.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67721" y="6823496"/>
            <a:ext cx="3463504" cy="34635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868400" y="8231656"/>
            <a:ext cx="2050384" cy="2050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69556" y="1275933"/>
            <a:ext cx="6681925" cy="12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Problem #2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65980" r="4884"/>
          <a:stretch>
            <a:fillRect/>
          </a:stretch>
        </p:blipFill>
        <p:spPr>
          <a:xfrm>
            <a:off x="9144000" y="2111515"/>
            <a:ext cx="7065962" cy="10913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09202" y="4998504"/>
            <a:ext cx="4048521" cy="104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70"/>
              </a:lnSpc>
            </a:pPr>
            <a:r>
              <a:rPr lang="en-US" sz="7270">
                <a:solidFill>
                  <a:srgbClr val="FFFFFF"/>
                </a:solidFill>
                <a:latin typeface="HK Grotesk Bold Bol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591" y="5574889"/>
            <a:ext cx="5269800" cy="281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40"/>
              </a:lnSpc>
            </a:pPr>
            <a:r>
              <a:rPr lang="en-US" sz="19586">
                <a:solidFill>
                  <a:srgbClr val="FFFFFF"/>
                </a:solidFill>
                <a:latin typeface="HK Grotesk Bold Bold"/>
              </a:rPr>
              <a:t>2M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640351" y="963273"/>
            <a:ext cx="518244" cy="184059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709202" y="9100940"/>
            <a:ext cx="2373699" cy="36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en-US" sz="2567">
                <a:solidFill>
                  <a:srgbClr val="FFFFFF"/>
                </a:solidFill>
                <a:latin typeface="HK Grotesk Bold Bold"/>
              </a:rPr>
              <a:t>(Dy, 2019)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500" b="1250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0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5023" y="3035830"/>
            <a:ext cx="7251170" cy="7251170"/>
            <a:chOff x="0" y="0"/>
            <a:chExt cx="9668227" cy="966822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9668227" cy="966822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279" t="35463"/>
            <a:stretch>
              <a:fillRect/>
            </a:stretch>
          </p:blipFill>
          <p:spPr>
            <a:xfrm>
              <a:off x="27063" y="3406262"/>
              <a:ext cx="9641164" cy="6239555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613406" y="5685708"/>
            <a:ext cx="2516252" cy="251625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0562" y="1266049"/>
            <a:ext cx="5339380" cy="102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2"/>
              </a:lnSpc>
            </a:pPr>
            <a:r>
              <a:rPr lang="en-US" sz="7191">
                <a:solidFill>
                  <a:srgbClr val="FFFFFF"/>
                </a:solidFill>
                <a:latin typeface="HK Grotesk Bold Bold"/>
              </a:rPr>
              <a:t>However,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l="65980" r="4884"/>
          <a:stretch>
            <a:fillRect/>
          </a:stretch>
        </p:blipFill>
        <p:spPr>
          <a:xfrm>
            <a:off x="2350562" y="1930160"/>
            <a:ext cx="5646255" cy="872086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028700" y="1028700"/>
            <a:ext cx="518244" cy="184059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TextBox 10"/>
          <p:cNvSpPr txBox="1"/>
          <p:nvPr/>
        </p:nvSpPr>
        <p:spPr>
          <a:xfrm>
            <a:off x="7689942" y="6478056"/>
            <a:ext cx="9598968" cy="194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650"/>
              </a:lnSpc>
            </a:pPr>
            <a:r>
              <a:rPr lang="en-US" sz="6429" dirty="0">
                <a:solidFill>
                  <a:srgbClr val="FFFFFF"/>
                </a:solidFill>
                <a:latin typeface="HK Grotesk Bold Bold"/>
              </a:rPr>
              <a:t>of the total aquaculture production in the country.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09768" y="2432878"/>
            <a:ext cx="9978232" cy="122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63"/>
              </a:lnSpc>
            </a:pPr>
            <a:r>
              <a:rPr lang="en-US" sz="8435">
                <a:solidFill>
                  <a:srgbClr val="FFFFFF"/>
                </a:solidFill>
                <a:latin typeface="HK Grotesk Bold Bold"/>
              </a:rPr>
              <a:t>BARMM captures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1842" y="3043714"/>
            <a:ext cx="9491564" cy="347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39"/>
              </a:lnSpc>
            </a:pPr>
            <a:r>
              <a:rPr lang="en-US" sz="22100" dirty="0">
                <a:solidFill>
                  <a:srgbClr val="FFFFFF"/>
                </a:solidFill>
                <a:latin typeface="HK Grotesk Bold Bold"/>
              </a:rPr>
              <a:t>63.8%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0717" y="8557772"/>
            <a:ext cx="8161908" cy="56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1"/>
              </a:lnSpc>
            </a:pPr>
            <a:r>
              <a:rPr lang="en-US" sz="3875">
                <a:solidFill>
                  <a:srgbClr val="FFFFFF"/>
                </a:solidFill>
                <a:latin typeface="HK Grotesk Bold Bold"/>
              </a:rPr>
              <a:t>(PSA, 2019)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9852" r="4985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99703">
            <a:off x="7245946" y="6749427"/>
            <a:ext cx="1622916" cy="9885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64589" y="7597958"/>
            <a:ext cx="6561082" cy="175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95"/>
              </a:lnSpc>
            </a:pPr>
            <a:r>
              <a:rPr lang="en-US" sz="3862" dirty="0" err="1">
                <a:solidFill>
                  <a:srgbClr val="FFFFFF"/>
                </a:solidFill>
                <a:latin typeface="HK Grotesk Bold Bold"/>
              </a:rPr>
              <a:t>Tawi-Tawi</a:t>
            </a:r>
            <a:r>
              <a:rPr lang="en-US" sz="3862" dirty="0">
                <a:solidFill>
                  <a:srgbClr val="FFFFFF"/>
                </a:solidFill>
                <a:latin typeface="HK Grotesk Bold Bold"/>
              </a:rPr>
              <a:t> has the highest concentration of aquaculture production in the region.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9321" y="5538307"/>
            <a:ext cx="5068151" cy="103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4"/>
              </a:lnSpc>
            </a:pPr>
            <a:r>
              <a:rPr lang="en-US" sz="7202">
                <a:solidFill>
                  <a:srgbClr val="FFFFFF"/>
                </a:solidFill>
                <a:latin typeface="HK Grotesk Bold Bold"/>
              </a:rPr>
              <a:t>49.5% share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65980" r="4884"/>
          <a:stretch>
            <a:fillRect/>
          </a:stretch>
        </p:blipFill>
        <p:spPr>
          <a:xfrm>
            <a:off x="9970269" y="6183986"/>
            <a:ext cx="5646255" cy="8720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850760" y="7011716"/>
            <a:ext cx="1172485" cy="11724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130312" y="9367822"/>
            <a:ext cx="7695360" cy="52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55"/>
              </a:lnSpc>
            </a:pPr>
            <a:r>
              <a:rPr lang="en-US" sz="3653">
                <a:solidFill>
                  <a:srgbClr val="FFFFFF"/>
                </a:solidFill>
                <a:latin typeface="HK Grotesk Bold Bold"/>
              </a:rPr>
              <a:t>(PSA, 2019)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356572" y="5839230"/>
            <a:ext cx="1172485" cy="11724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4529057" y="5143500"/>
            <a:ext cx="1172485" cy="11724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16623" y="4595454"/>
            <a:ext cx="5197351" cy="519735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9068746" y="2717663"/>
            <a:ext cx="391687" cy="39168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9437993" y="3134232"/>
            <a:ext cx="391687" cy="39168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4193631" y="272292"/>
            <a:ext cx="391687" cy="3916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4739942" y="100841"/>
            <a:ext cx="391687" cy="391687"/>
          </a:xfrm>
          <a:prstGeom prst="rect">
            <a:avLst/>
          </a:prstGeom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9578582" y="2515332"/>
            <a:ext cx="391687" cy="391687"/>
          </a:xfrm>
          <a:prstGeom prst="rect">
            <a:avLst/>
          </a:prstGeom>
        </p:spPr>
      </p:pic>
      <p:pic>
        <p:nvPicPr>
          <p:cNvPr id="17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4137370" y="7011715"/>
            <a:ext cx="391687" cy="391687"/>
          </a:xfrm>
          <a:prstGeom prst="rect">
            <a:avLst/>
          </a:prstGeom>
        </p:spPr>
      </p:pic>
      <p:pic>
        <p:nvPicPr>
          <p:cNvPr id="18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4654916" y="6183986"/>
            <a:ext cx="391687" cy="391687"/>
          </a:xfrm>
          <a:prstGeom prst="rect">
            <a:avLst/>
          </a:prstGeom>
        </p:spPr>
      </p:pic>
      <p:pic>
        <p:nvPicPr>
          <p:cNvPr id="19" name="Picture 1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115299" y="6575673"/>
            <a:ext cx="391687" cy="391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946" b="1474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15246" y="2758595"/>
            <a:ext cx="4110945" cy="59980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65980" r="4884"/>
          <a:stretch>
            <a:fillRect/>
          </a:stretch>
        </p:blipFill>
        <p:spPr>
          <a:xfrm>
            <a:off x="11276821" y="3200061"/>
            <a:ext cx="5982479" cy="924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76821" y="4083119"/>
            <a:ext cx="1792230" cy="179223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126627" y="6798546"/>
            <a:ext cx="1884849" cy="18848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328992" y="4094012"/>
            <a:ext cx="1770445" cy="17704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620589" y="4344542"/>
            <a:ext cx="1597917" cy="15979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781493" y="7120385"/>
            <a:ext cx="1744395" cy="174780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028700" y="1897742"/>
            <a:ext cx="518244" cy="6491515"/>
          </a:xfrm>
          <a:prstGeom prst="rect">
            <a:avLst/>
          </a:prstGeom>
          <a:solidFill>
            <a:srgbClr val="2B5ADC"/>
          </a:solidFill>
        </p:spPr>
      </p:sp>
      <p:sp>
        <p:nvSpPr>
          <p:cNvPr id="11" name="TextBox 11"/>
          <p:cNvSpPr txBox="1"/>
          <p:nvPr/>
        </p:nvSpPr>
        <p:spPr>
          <a:xfrm>
            <a:off x="10445721" y="1682540"/>
            <a:ext cx="6702066" cy="129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76014" y="6031453"/>
            <a:ext cx="993844" cy="57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 Bold"/>
              </a:rPr>
              <a:t>Safe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59377" y="6008348"/>
            <a:ext cx="2120340" cy="59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Non-toxic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69051" y="5719528"/>
            <a:ext cx="2290326" cy="119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 Bold"/>
              </a:rPr>
              <a:t>Eco-friendly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7473" y="8830093"/>
            <a:ext cx="3663157" cy="11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Low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Maintenance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2325" y="9095808"/>
            <a:ext cx="2362731" cy="593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u="none" spc="36">
                <a:solidFill>
                  <a:srgbClr val="FFFFFF"/>
                </a:solidFill>
                <a:latin typeface="HK Grotesk Medium"/>
              </a:rPr>
              <a:t>Affordable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43655" y="7461688"/>
            <a:ext cx="6702066" cy="251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Seaweed Bioplastics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6899" b="4688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93755" y="2894045"/>
            <a:ext cx="2909299" cy="29150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03040" y="6492842"/>
            <a:ext cx="2878362" cy="2878362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633550" y="-226180"/>
            <a:ext cx="7539487" cy="7539487"/>
            <a:chOff x="0" y="0"/>
            <a:chExt cx="12700000" cy="12700000"/>
          </a:xfrm>
        </p:grpSpPr>
        <p:sp>
          <p:nvSpPr>
            <p:cNvPr id="6" name="Freeform 6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10465" t="6750" r="-10058" b="265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059841" y="2378042"/>
            <a:ext cx="6076338" cy="6758871"/>
            <a:chOff x="687070" y="247650"/>
            <a:chExt cx="11148060" cy="12400280"/>
          </a:xfrm>
        </p:grpSpPr>
        <p:sp>
          <p:nvSpPr>
            <p:cNvPr id="8" name="Freeform 8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7"/>
              <a:stretch>
                <a:fillRect l="1471" t="2045" r="-10106" b="290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18578" y="3045425"/>
            <a:ext cx="1612348" cy="263350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104900"/>
            <a:ext cx="6905041" cy="12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Components: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8569" y="5761491"/>
            <a:ext cx="3212366" cy="73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5"/>
              </a:lnSpc>
              <a:spcBef>
                <a:spcPct val="0"/>
              </a:spcBef>
            </a:pPr>
            <a:r>
              <a:rPr lang="en-US" sz="4434" u="none" spc="44">
                <a:solidFill>
                  <a:srgbClr val="FFFFFF"/>
                </a:solidFill>
                <a:latin typeface="HK Grotesk Medium"/>
              </a:rPr>
              <a:t>Water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05600" y="7516067"/>
            <a:ext cx="5855229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30"/>
              </a:lnSpc>
              <a:spcBef>
                <a:spcPct val="0"/>
              </a:spcBef>
            </a:pPr>
            <a:r>
              <a:rPr lang="en-US" sz="8800" u="none" spc="51" dirty="0" err="1">
                <a:solidFill>
                  <a:srgbClr val="FFFFFF"/>
                </a:solidFill>
                <a:latin typeface="HK Grotesk Medium Italics"/>
              </a:rPr>
              <a:t>Tambalang</a:t>
            </a:r>
            <a:r>
              <a:rPr lang="en-US" sz="8800" u="none" spc="51" dirty="0">
                <a:solidFill>
                  <a:srgbClr val="FFFFFF"/>
                </a:solidFill>
                <a:latin typeface="HK Grotesk Medium Italics"/>
              </a:rPr>
              <a:t> / </a:t>
            </a:r>
            <a:r>
              <a:rPr lang="en-US" sz="8800" u="none" spc="51" dirty="0" err="1">
                <a:solidFill>
                  <a:srgbClr val="FFFFFF"/>
                </a:solidFill>
                <a:latin typeface="HK Grotesk Medium Italics"/>
              </a:rPr>
              <a:t>Guso</a:t>
            </a:r>
            <a:endParaRPr lang="en-US" sz="8800" u="none" spc="51" dirty="0">
              <a:solidFill>
                <a:srgbClr val="FFFFFF"/>
              </a:solidFill>
              <a:latin typeface="HK Grotesk Medium Itali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42221" y="5761491"/>
            <a:ext cx="3212366" cy="73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5"/>
              </a:lnSpc>
              <a:spcBef>
                <a:spcPct val="0"/>
              </a:spcBef>
            </a:pPr>
            <a:r>
              <a:rPr lang="en-US" sz="4434" u="none" spc="44">
                <a:solidFill>
                  <a:srgbClr val="FFFFFF"/>
                </a:solidFill>
                <a:latin typeface="HK Grotesk Medium"/>
              </a:rPr>
              <a:t>Corn starch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94539" y="9204994"/>
            <a:ext cx="3198431" cy="7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415" u="none" spc="44">
                <a:solidFill>
                  <a:srgbClr val="FFFFFF"/>
                </a:solidFill>
                <a:latin typeface="HK Grotesk Medium"/>
              </a:rPr>
              <a:t>Collagen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59841" y="9303579"/>
            <a:ext cx="5894055" cy="59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45"/>
              </a:lnSpc>
            </a:pPr>
            <a:r>
              <a:rPr lang="en-US" sz="2113">
                <a:solidFill>
                  <a:srgbClr val="FFFFFF"/>
                </a:solidFill>
                <a:latin typeface="HK Grotesk Bold Bold"/>
              </a:rPr>
              <a:t>As provided by the  Professionals group at Omar bin AbdulAziz Secondary Independent School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02" b="142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1000"/>
          </a:blip>
          <a:srcRect r="55416"/>
          <a:stretch>
            <a:fillRect/>
          </a:stretch>
        </p:blipFill>
        <p:spPr>
          <a:xfrm rot="5400000">
            <a:off x="2162589" y="-7539185"/>
            <a:ext cx="11919168" cy="2673448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71837" y="1028700"/>
            <a:ext cx="5122022" cy="4338654"/>
            <a:chOff x="0" y="0"/>
            <a:chExt cx="2374900" cy="20116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-18000" t="-63" r="-93363" b="252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96386" y="3926176"/>
            <a:ext cx="7098550" cy="6832417"/>
            <a:chOff x="30480" y="591820"/>
            <a:chExt cx="12736830" cy="12259310"/>
          </a:xfrm>
        </p:grpSpPr>
        <p:sp>
          <p:nvSpPr>
            <p:cNvPr id="6" name="Freeform 6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24630" t="6791" r="-24397" b="-81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68011" y="5143500"/>
            <a:ext cx="9676059" cy="4397769"/>
            <a:chOff x="0" y="0"/>
            <a:chExt cx="7620000" cy="3463290"/>
          </a:xfrm>
        </p:grpSpPr>
        <p:sp>
          <p:nvSpPr>
            <p:cNvPr id="8" name="Freeform 8"/>
            <p:cNvSpPr/>
            <p:nvPr/>
          </p:nvSpPr>
          <p:spPr>
            <a:xfrm>
              <a:off x="466090" y="466090"/>
              <a:ext cx="6687820" cy="2531110"/>
            </a:xfrm>
            <a:custGeom>
              <a:avLst/>
              <a:gdLst/>
              <a:ahLst/>
              <a:cxnLst/>
              <a:rect l="l" t="t" r="r" b="b"/>
              <a:pathLst>
                <a:path w="6687820" h="2531110">
                  <a:moveTo>
                    <a:pt x="0" y="0"/>
                  </a:moveTo>
                  <a:lnTo>
                    <a:pt x="0" y="2531110"/>
                  </a:lnTo>
                  <a:lnTo>
                    <a:pt x="6687820" y="2531110"/>
                  </a:lnTo>
                  <a:lnTo>
                    <a:pt x="6687820" y="0"/>
                  </a:lnTo>
                  <a:close/>
                </a:path>
              </a:pathLst>
            </a:custGeom>
            <a:blipFill>
              <a:blip r:embed="rId6"/>
              <a:stretch>
                <a:fillRect l="6116" t="-1414" r="6116" b="-14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620000" cy="3462020"/>
            </a:xfrm>
            <a:custGeom>
              <a:avLst/>
              <a:gdLst/>
              <a:ahLst/>
              <a:cxnLst/>
              <a:rect l="l" t="t" r="r" b="b"/>
              <a:pathLst>
                <a:path w="7620000" h="3462020">
                  <a:moveTo>
                    <a:pt x="388620" y="388620"/>
                  </a:moveTo>
                  <a:lnTo>
                    <a:pt x="388620" y="3074670"/>
                  </a:lnTo>
                  <a:lnTo>
                    <a:pt x="7231380" y="3074670"/>
                  </a:lnTo>
                  <a:lnTo>
                    <a:pt x="7231380" y="388620"/>
                  </a:lnTo>
                  <a:lnTo>
                    <a:pt x="388620" y="388620"/>
                  </a:lnTo>
                  <a:close/>
                  <a:moveTo>
                    <a:pt x="201930" y="0"/>
                  </a:moveTo>
                  <a:lnTo>
                    <a:pt x="490220" y="0"/>
                  </a:lnTo>
                  <a:cubicBezTo>
                    <a:pt x="490220" y="111760"/>
                    <a:pt x="580390" y="201930"/>
                    <a:pt x="692150" y="201930"/>
                  </a:cubicBezTo>
                  <a:cubicBezTo>
                    <a:pt x="803910" y="201930"/>
                    <a:pt x="895350" y="111760"/>
                    <a:pt x="895350" y="0"/>
                  </a:cubicBezTo>
                  <a:lnTo>
                    <a:pt x="1183640" y="0"/>
                  </a:lnTo>
                  <a:cubicBezTo>
                    <a:pt x="1183640" y="111760"/>
                    <a:pt x="1273810" y="201930"/>
                    <a:pt x="1385570" y="201930"/>
                  </a:cubicBezTo>
                  <a:cubicBezTo>
                    <a:pt x="1497330" y="201930"/>
                    <a:pt x="1587500" y="111760"/>
                    <a:pt x="1587500" y="0"/>
                  </a:cubicBezTo>
                  <a:lnTo>
                    <a:pt x="1875790" y="0"/>
                  </a:lnTo>
                  <a:cubicBezTo>
                    <a:pt x="1875790" y="111760"/>
                    <a:pt x="1965960" y="201930"/>
                    <a:pt x="2077720" y="201930"/>
                  </a:cubicBezTo>
                  <a:cubicBezTo>
                    <a:pt x="2189480" y="201930"/>
                    <a:pt x="2279650" y="111760"/>
                    <a:pt x="2279650" y="0"/>
                  </a:cubicBezTo>
                  <a:lnTo>
                    <a:pt x="2567940" y="0"/>
                  </a:lnTo>
                  <a:cubicBezTo>
                    <a:pt x="2567940" y="111760"/>
                    <a:pt x="2658110" y="201930"/>
                    <a:pt x="2769870" y="201930"/>
                  </a:cubicBezTo>
                  <a:cubicBezTo>
                    <a:pt x="2881630" y="201930"/>
                    <a:pt x="2973070" y="111760"/>
                    <a:pt x="2973070" y="0"/>
                  </a:cubicBezTo>
                  <a:lnTo>
                    <a:pt x="3261360" y="0"/>
                  </a:lnTo>
                  <a:cubicBezTo>
                    <a:pt x="3261360" y="111760"/>
                    <a:pt x="3351530" y="201930"/>
                    <a:pt x="3463290" y="201930"/>
                  </a:cubicBezTo>
                  <a:cubicBezTo>
                    <a:pt x="3575050" y="201930"/>
                    <a:pt x="3665220" y="111760"/>
                    <a:pt x="3665220" y="0"/>
                  </a:cubicBezTo>
                  <a:lnTo>
                    <a:pt x="3953510" y="0"/>
                  </a:lnTo>
                  <a:cubicBezTo>
                    <a:pt x="3953510" y="111760"/>
                    <a:pt x="4043680" y="201930"/>
                    <a:pt x="4155440" y="201930"/>
                  </a:cubicBezTo>
                  <a:cubicBezTo>
                    <a:pt x="4267200" y="201930"/>
                    <a:pt x="4357370" y="111760"/>
                    <a:pt x="4357370" y="0"/>
                  </a:cubicBezTo>
                  <a:lnTo>
                    <a:pt x="4645660" y="0"/>
                  </a:lnTo>
                  <a:cubicBezTo>
                    <a:pt x="4645660" y="111760"/>
                    <a:pt x="4735830" y="201930"/>
                    <a:pt x="4847590" y="201930"/>
                  </a:cubicBezTo>
                  <a:cubicBezTo>
                    <a:pt x="4959350" y="201930"/>
                    <a:pt x="5049520" y="111760"/>
                    <a:pt x="5049520" y="0"/>
                  </a:cubicBezTo>
                  <a:lnTo>
                    <a:pt x="5337810" y="0"/>
                  </a:lnTo>
                  <a:cubicBezTo>
                    <a:pt x="5337810" y="111760"/>
                    <a:pt x="5427980" y="201930"/>
                    <a:pt x="5539740" y="201930"/>
                  </a:cubicBezTo>
                  <a:cubicBezTo>
                    <a:pt x="5651500" y="201930"/>
                    <a:pt x="5741670" y="111760"/>
                    <a:pt x="5741670" y="0"/>
                  </a:cubicBezTo>
                  <a:lnTo>
                    <a:pt x="6032500" y="0"/>
                  </a:lnTo>
                  <a:cubicBezTo>
                    <a:pt x="6032500" y="111760"/>
                    <a:pt x="6122670" y="201930"/>
                    <a:pt x="6234430" y="201930"/>
                  </a:cubicBezTo>
                  <a:cubicBezTo>
                    <a:pt x="6346190" y="201930"/>
                    <a:pt x="6436360" y="111760"/>
                    <a:pt x="6436360" y="0"/>
                  </a:cubicBezTo>
                  <a:lnTo>
                    <a:pt x="6724650" y="0"/>
                  </a:lnTo>
                  <a:cubicBezTo>
                    <a:pt x="6724650" y="111760"/>
                    <a:pt x="6814820" y="201930"/>
                    <a:pt x="6926580" y="201930"/>
                  </a:cubicBezTo>
                  <a:cubicBezTo>
                    <a:pt x="7038341" y="201930"/>
                    <a:pt x="7128510" y="111760"/>
                    <a:pt x="7128510" y="0"/>
                  </a:cubicBezTo>
                  <a:lnTo>
                    <a:pt x="7416800" y="0"/>
                  </a:lnTo>
                  <a:cubicBezTo>
                    <a:pt x="7416800" y="111760"/>
                    <a:pt x="7506970" y="201930"/>
                    <a:pt x="7618730" y="201930"/>
                  </a:cubicBezTo>
                  <a:lnTo>
                    <a:pt x="7618730" y="490220"/>
                  </a:lnTo>
                  <a:cubicBezTo>
                    <a:pt x="7506970" y="490220"/>
                    <a:pt x="7416800" y="580390"/>
                    <a:pt x="7416800" y="692150"/>
                  </a:cubicBezTo>
                  <a:cubicBezTo>
                    <a:pt x="7416800" y="803910"/>
                    <a:pt x="7506970" y="894080"/>
                    <a:pt x="7618730" y="894080"/>
                  </a:cubicBezTo>
                  <a:lnTo>
                    <a:pt x="7618730" y="1182370"/>
                  </a:lnTo>
                  <a:cubicBezTo>
                    <a:pt x="7506970" y="1182370"/>
                    <a:pt x="7416800" y="1272540"/>
                    <a:pt x="7416800" y="1384300"/>
                  </a:cubicBezTo>
                  <a:cubicBezTo>
                    <a:pt x="7416800" y="1496060"/>
                    <a:pt x="7508240" y="1587500"/>
                    <a:pt x="7620000" y="1587500"/>
                  </a:cubicBezTo>
                  <a:lnTo>
                    <a:pt x="7620000" y="1875790"/>
                  </a:lnTo>
                  <a:cubicBezTo>
                    <a:pt x="7508240" y="1875790"/>
                    <a:pt x="7418070" y="1965960"/>
                    <a:pt x="7418070" y="2077720"/>
                  </a:cubicBezTo>
                  <a:cubicBezTo>
                    <a:pt x="7418070" y="2189480"/>
                    <a:pt x="7508239" y="2279650"/>
                    <a:pt x="7620000" y="2279650"/>
                  </a:cubicBezTo>
                  <a:lnTo>
                    <a:pt x="7620000" y="2567940"/>
                  </a:lnTo>
                  <a:cubicBezTo>
                    <a:pt x="7508240" y="2567940"/>
                    <a:pt x="7418070" y="2658110"/>
                    <a:pt x="7418070" y="2769870"/>
                  </a:cubicBezTo>
                  <a:cubicBezTo>
                    <a:pt x="7418070" y="2881630"/>
                    <a:pt x="7508240" y="2971800"/>
                    <a:pt x="7620000" y="2971800"/>
                  </a:cubicBezTo>
                  <a:lnTo>
                    <a:pt x="7620000" y="3260090"/>
                  </a:lnTo>
                  <a:cubicBezTo>
                    <a:pt x="7508240" y="3260090"/>
                    <a:pt x="7418070" y="3350260"/>
                    <a:pt x="7418070" y="3462020"/>
                  </a:cubicBezTo>
                  <a:lnTo>
                    <a:pt x="7129780" y="3462020"/>
                  </a:lnTo>
                  <a:cubicBezTo>
                    <a:pt x="7129780" y="3350260"/>
                    <a:pt x="7039610" y="3260090"/>
                    <a:pt x="6927849" y="3260090"/>
                  </a:cubicBezTo>
                  <a:cubicBezTo>
                    <a:pt x="6816089" y="3260090"/>
                    <a:pt x="6725919" y="3350260"/>
                    <a:pt x="6725919" y="3462020"/>
                  </a:cubicBezTo>
                  <a:lnTo>
                    <a:pt x="6437629" y="3462020"/>
                  </a:lnTo>
                  <a:cubicBezTo>
                    <a:pt x="6437629" y="3350260"/>
                    <a:pt x="6347459" y="3260090"/>
                    <a:pt x="6235699" y="3260090"/>
                  </a:cubicBezTo>
                  <a:cubicBezTo>
                    <a:pt x="6123939" y="3260090"/>
                    <a:pt x="6033769" y="3350260"/>
                    <a:pt x="6033769" y="3462020"/>
                  </a:cubicBezTo>
                  <a:lnTo>
                    <a:pt x="5745479" y="3462020"/>
                  </a:lnTo>
                  <a:cubicBezTo>
                    <a:pt x="5745479" y="3350260"/>
                    <a:pt x="5655309" y="3260090"/>
                    <a:pt x="5543549" y="3260090"/>
                  </a:cubicBezTo>
                  <a:cubicBezTo>
                    <a:pt x="5431789" y="3260090"/>
                    <a:pt x="5341619" y="3350260"/>
                    <a:pt x="5341619" y="3462020"/>
                  </a:cubicBezTo>
                  <a:lnTo>
                    <a:pt x="5053329" y="3462020"/>
                  </a:lnTo>
                  <a:cubicBezTo>
                    <a:pt x="5053329" y="3350260"/>
                    <a:pt x="4963159" y="3260090"/>
                    <a:pt x="4851399" y="3260090"/>
                  </a:cubicBezTo>
                  <a:cubicBezTo>
                    <a:pt x="4739639" y="3260090"/>
                    <a:pt x="4649469" y="3350260"/>
                    <a:pt x="4649469" y="3462020"/>
                  </a:cubicBezTo>
                  <a:lnTo>
                    <a:pt x="4361179" y="3462020"/>
                  </a:lnTo>
                  <a:cubicBezTo>
                    <a:pt x="4361179" y="3350260"/>
                    <a:pt x="4271009" y="3260090"/>
                    <a:pt x="4159249" y="3260090"/>
                  </a:cubicBezTo>
                  <a:cubicBezTo>
                    <a:pt x="4047489" y="3260090"/>
                    <a:pt x="3957319" y="3350260"/>
                    <a:pt x="3957319" y="3462020"/>
                  </a:cubicBezTo>
                  <a:lnTo>
                    <a:pt x="3669029" y="3462020"/>
                  </a:lnTo>
                  <a:cubicBezTo>
                    <a:pt x="3669029" y="3350260"/>
                    <a:pt x="3578859" y="3260090"/>
                    <a:pt x="3467099" y="3260090"/>
                  </a:cubicBezTo>
                  <a:cubicBezTo>
                    <a:pt x="3355339" y="3260090"/>
                    <a:pt x="3265169" y="3350260"/>
                    <a:pt x="3265169" y="3462020"/>
                  </a:cubicBezTo>
                  <a:lnTo>
                    <a:pt x="2976879" y="3462020"/>
                  </a:lnTo>
                  <a:cubicBezTo>
                    <a:pt x="2976879" y="3350260"/>
                    <a:pt x="2886709" y="3260090"/>
                    <a:pt x="2774949" y="3260090"/>
                  </a:cubicBezTo>
                  <a:cubicBezTo>
                    <a:pt x="2663189" y="3260090"/>
                    <a:pt x="2573019" y="3350260"/>
                    <a:pt x="2573019" y="3462020"/>
                  </a:cubicBezTo>
                  <a:lnTo>
                    <a:pt x="2284729" y="3462020"/>
                  </a:lnTo>
                  <a:cubicBezTo>
                    <a:pt x="2284729" y="3350260"/>
                    <a:pt x="2194559" y="3260090"/>
                    <a:pt x="2082799" y="3260090"/>
                  </a:cubicBezTo>
                  <a:cubicBezTo>
                    <a:pt x="1971039" y="3260090"/>
                    <a:pt x="1880869" y="3350260"/>
                    <a:pt x="1880869" y="3462020"/>
                  </a:cubicBezTo>
                  <a:lnTo>
                    <a:pt x="1587500" y="3462020"/>
                  </a:lnTo>
                  <a:cubicBezTo>
                    <a:pt x="1587500" y="3350260"/>
                    <a:pt x="1497330" y="3260090"/>
                    <a:pt x="1385570" y="3260090"/>
                  </a:cubicBezTo>
                  <a:cubicBezTo>
                    <a:pt x="1273810" y="3260090"/>
                    <a:pt x="1183640" y="3350260"/>
                    <a:pt x="1183640" y="3462020"/>
                  </a:cubicBezTo>
                  <a:lnTo>
                    <a:pt x="895350" y="3462020"/>
                  </a:lnTo>
                  <a:cubicBezTo>
                    <a:pt x="895350" y="3350260"/>
                    <a:pt x="805180" y="3260090"/>
                    <a:pt x="693420" y="3260090"/>
                  </a:cubicBezTo>
                  <a:cubicBezTo>
                    <a:pt x="581660" y="3260090"/>
                    <a:pt x="491490" y="3350260"/>
                    <a:pt x="491490" y="3462020"/>
                  </a:cubicBezTo>
                  <a:lnTo>
                    <a:pt x="201930" y="3462020"/>
                  </a:lnTo>
                  <a:cubicBezTo>
                    <a:pt x="201930" y="3350260"/>
                    <a:pt x="111760" y="3260090"/>
                    <a:pt x="0" y="3260090"/>
                  </a:cubicBezTo>
                  <a:lnTo>
                    <a:pt x="0" y="2971800"/>
                  </a:lnTo>
                  <a:cubicBezTo>
                    <a:pt x="111760" y="2971800"/>
                    <a:pt x="201930" y="2881630"/>
                    <a:pt x="201930" y="2769870"/>
                  </a:cubicBezTo>
                  <a:cubicBezTo>
                    <a:pt x="201930" y="2658110"/>
                    <a:pt x="111760" y="2567940"/>
                    <a:pt x="0" y="2567940"/>
                  </a:cubicBezTo>
                  <a:lnTo>
                    <a:pt x="0" y="2279650"/>
                  </a:lnTo>
                  <a:cubicBezTo>
                    <a:pt x="111760" y="2279650"/>
                    <a:pt x="201930" y="2189480"/>
                    <a:pt x="201930" y="2077720"/>
                  </a:cubicBezTo>
                  <a:cubicBezTo>
                    <a:pt x="201930" y="1965960"/>
                    <a:pt x="111760" y="1875790"/>
                    <a:pt x="0" y="1875790"/>
                  </a:cubicBezTo>
                  <a:lnTo>
                    <a:pt x="0" y="1587500"/>
                  </a:lnTo>
                  <a:cubicBezTo>
                    <a:pt x="111760" y="1587500"/>
                    <a:pt x="201930" y="1497330"/>
                    <a:pt x="201930" y="1385570"/>
                  </a:cubicBezTo>
                  <a:cubicBezTo>
                    <a:pt x="201930" y="1273810"/>
                    <a:pt x="111760" y="1183640"/>
                    <a:pt x="0" y="1183640"/>
                  </a:cubicBezTo>
                  <a:lnTo>
                    <a:pt x="0" y="895350"/>
                  </a:lnTo>
                  <a:cubicBezTo>
                    <a:pt x="111760" y="895350"/>
                    <a:pt x="201930" y="805180"/>
                    <a:pt x="201930" y="693420"/>
                  </a:cubicBezTo>
                  <a:cubicBezTo>
                    <a:pt x="201930" y="581660"/>
                    <a:pt x="111760" y="490220"/>
                    <a:pt x="0" y="490220"/>
                  </a:cubicBezTo>
                  <a:lnTo>
                    <a:pt x="0" y="201930"/>
                  </a:lnTo>
                  <a:cubicBezTo>
                    <a:pt x="111760" y="201930"/>
                    <a:pt x="201930" y="111760"/>
                    <a:pt x="201930" y="0"/>
                  </a:cubicBezTo>
                  <a:close/>
                </a:path>
              </a:pathLst>
            </a:custGeom>
            <a:solidFill>
              <a:srgbClr val="C8D0D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70840" y="370840"/>
              <a:ext cx="6878320" cy="2721610"/>
            </a:xfrm>
            <a:custGeom>
              <a:avLst/>
              <a:gdLst/>
              <a:ahLst/>
              <a:cxnLst/>
              <a:rect l="l" t="t" r="r" b="b"/>
              <a:pathLst>
                <a:path w="6878320" h="2721610">
                  <a:moveTo>
                    <a:pt x="0" y="0"/>
                  </a:moveTo>
                  <a:lnTo>
                    <a:pt x="0" y="2721610"/>
                  </a:lnTo>
                  <a:lnTo>
                    <a:pt x="6878320" y="2721610"/>
                  </a:lnTo>
                  <a:lnTo>
                    <a:pt x="6878320" y="0"/>
                  </a:lnTo>
                  <a:lnTo>
                    <a:pt x="0" y="0"/>
                  </a:lnTo>
                  <a:close/>
                  <a:moveTo>
                    <a:pt x="113030" y="2608580"/>
                  </a:moveTo>
                  <a:lnTo>
                    <a:pt x="113030" y="113030"/>
                  </a:lnTo>
                  <a:lnTo>
                    <a:pt x="6765290" y="113030"/>
                  </a:lnTo>
                  <a:lnTo>
                    <a:pt x="6765290" y="2608580"/>
                  </a:lnTo>
                  <a:lnTo>
                    <a:pt x="113030" y="260858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693526"/>
            <a:ext cx="6905041" cy="127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90"/>
              </a:lnSpc>
            </a:pPr>
            <a:r>
              <a:rPr lang="en-US" sz="9000">
                <a:solidFill>
                  <a:srgbClr val="FFFFFF"/>
                </a:solidFill>
                <a:latin typeface="HK Grotesk Bold Bold"/>
              </a:rPr>
              <a:t>Possibilities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43026" y="3968489"/>
            <a:ext cx="4057650" cy="5975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92729" y="9417051"/>
            <a:ext cx="4057650" cy="59758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76816" y="9369426"/>
            <a:ext cx="3932422" cy="7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415" u="none" spc="44">
                <a:solidFill>
                  <a:srgbClr val="FFFFFF"/>
                </a:solidFill>
                <a:latin typeface="HK Grotesk Medium"/>
              </a:rPr>
              <a:t>Plastic bottles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65790" y="3920864"/>
            <a:ext cx="3932422" cy="7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415" u="none" spc="44" dirty="0" smtClean="0">
                <a:solidFill>
                  <a:srgbClr val="FFFFFF"/>
                </a:solidFill>
                <a:latin typeface="HK Grotesk Medium"/>
              </a:rPr>
              <a:t>Utensils</a:t>
            </a:r>
            <a:endParaRPr lang="en-US" sz="4415" u="none" spc="44" dirty="0">
              <a:solidFill>
                <a:srgbClr val="FFFFFF"/>
              </a:solidFill>
              <a:latin typeface="HK Grotesk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201650" y="4010079"/>
            <a:ext cx="4057650" cy="59758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87690" y="3920864"/>
            <a:ext cx="3932422" cy="728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415" u="none" spc="44">
                <a:solidFill>
                  <a:srgbClr val="FFFFFF"/>
                </a:solidFill>
                <a:latin typeface="HK Grotesk Medium"/>
              </a:rPr>
              <a:t>Wrapping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629</Words>
  <Application>Microsoft Office PowerPoint</Application>
  <PresentationFormat>Custom</PresentationFormat>
  <Paragraphs>106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HK Grotesk Bold Bold</vt:lpstr>
      <vt:lpstr>HK Grotesk Medium</vt:lpstr>
      <vt:lpstr>HK Grotesk Medium Bold</vt:lpstr>
      <vt:lpstr>HK Grotesk Medium Italics</vt:lpstr>
      <vt:lpstr>HK Grotesk Bold</vt:lpstr>
      <vt:lpstr>Lemon Tuesday Bold</vt:lpstr>
      <vt:lpstr>Lemon Tuesday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SeaWeed Bioplastics Draft</dc:title>
  <cp:lastModifiedBy>Client</cp:lastModifiedBy>
  <cp:revision>6</cp:revision>
  <dcterms:created xsi:type="dcterms:W3CDTF">2006-08-16T00:00:00Z</dcterms:created>
  <dcterms:modified xsi:type="dcterms:W3CDTF">2020-02-10T11:54:02Z</dcterms:modified>
  <dc:identifier>DADyoBnyuM0</dc:identifier>
</cp:coreProperties>
</file>